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568" y="77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1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0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9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7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2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0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6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3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7254A5-0BE3-4C82-B320-A7782684752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0AA18B-3707-4DEE-AB3F-6F175A3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7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orange letters on a black background&#10;&#10;AI-generated content may be incorrect.">
            <a:extLst>
              <a:ext uri="{FF2B5EF4-FFF2-40B4-BE49-F238E27FC236}">
                <a16:creationId xmlns:a16="http://schemas.microsoft.com/office/drawing/2014/main" id="{66A7E812-6915-28C6-797D-E86D9794D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147" y="112013"/>
            <a:ext cx="3236105" cy="5581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F1E8C0-89A3-BDDC-9708-72536C009302}"/>
              </a:ext>
            </a:extLst>
          </p:cNvPr>
          <p:cNvSpPr txBox="1"/>
          <p:nvPr/>
        </p:nvSpPr>
        <p:spPr>
          <a:xfrm>
            <a:off x="0" y="658769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2025-2026 Counting and Claiming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Reference Guide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64C452-0507-E9C5-DC52-2EFF2F0A978A}"/>
              </a:ext>
            </a:extLst>
          </p:cNvPr>
          <p:cNvSpPr txBox="1"/>
          <p:nvPr/>
        </p:nvSpPr>
        <p:spPr>
          <a:xfrm>
            <a:off x="221972" y="1216935"/>
            <a:ext cx="732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Students that participate in School Breakfast Program or National School Lunch Program are not charged under the Universal Meals Program approved by the USDA.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CC08BB9-4FFE-6144-0F18-BCA9238DA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122385"/>
              </p:ext>
            </p:extLst>
          </p:nvPr>
        </p:nvGraphicFramePr>
        <p:xfrm>
          <a:off x="221972" y="1859854"/>
          <a:ext cx="7328455" cy="1092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691">
                  <a:extLst>
                    <a:ext uri="{9D8B030D-6E8A-4147-A177-3AD203B41FA5}">
                      <a16:colId xmlns:a16="http://schemas.microsoft.com/office/drawing/2014/main" val="3417116878"/>
                    </a:ext>
                  </a:extLst>
                </a:gridCol>
                <a:gridCol w="1465691">
                  <a:extLst>
                    <a:ext uri="{9D8B030D-6E8A-4147-A177-3AD203B41FA5}">
                      <a16:colId xmlns:a16="http://schemas.microsoft.com/office/drawing/2014/main" val="3182646393"/>
                    </a:ext>
                  </a:extLst>
                </a:gridCol>
                <a:gridCol w="1465691">
                  <a:extLst>
                    <a:ext uri="{9D8B030D-6E8A-4147-A177-3AD203B41FA5}">
                      <a16:colId xmlns:a16="http://schemas.microsoft.com/office/drawing/2014/main" val="1340206330"/>
                    </a:ext>
                  </a:extLst>
                </a:gridCol>
                <a:gridCol w="1465691">
                  <a:extLst>
                    <a:ext uri="{9D8B030D-6E8A-4147-A177-3AD203B41FA5}">
                      <a16:colId xmlns:a16="http://schemas.microsoft.com/office/drawing/2014/main" val="2185489379"/>
                    </a:ext>
                  </a:extLst>
                </a:gridCol>
                <a:gridCol w="1465691">
                  <a:extLst>
                    <a:ext uri="{9D8B030D-6E8A-4147-A177-3AD203B41FA5}">
                      <a16:colId xmlns:a16="http://schemas.microsoft.com/office/drawing/2014/main" val="2732913847"/>
                    </a:ext>
                  </a:extLst>
                </a:gridCol>
              </a:tblGrid>
              <a:tr h="237583">
                <a:tc gridSpan="5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Chart for Universal Meal Schools Categorized by Grade Level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627622"/>
                  </a:ext>
                </a:extLst>
              </a:tr>
              <a:tr h="237583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Meal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Elementary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Middle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High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All Grades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094090"/>
                  </a:ext>
                </a:extLst>
              </a:tr>
              <a:tr h="224883">
                <a:tc>
                  <a:txBody>
                    <a:bodyPr/>
                    <a:lstStyle/>
                    <a:p>
                      <a:r>
                        <a:rPr lang="en-US" sz="1100" dirty="0"/>
                        <a:t>Breakfast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152774"/>
                  </a:ext>
                </a:extLst>
              </a:tr>
              <a:tr h="299641">
                <a:tc>
                  <a:txBody>
                    <a:bodyPr/>
                    <a:lstStyle/>
                    <a:p>
                      <a:r>
                        <a:rPr lang="en-US" sz="1100" dirty="0"/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0070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86B9E6E-1C3B-D209-4F1A-7CB4880B7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916612"/>
              </p:ext>
            </p:extLst>
          </p:nvPr>
        </p:nvGraphicFramePr>
        <p:xfrm>
          <a:off x="221970" y="3173349"/>
          <a:ext cx="7328455" cy="118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6666">
                  <a:extLst>
                    <a:ext uri="{9D8B030D-6E8A-4147-A177-3AD203B41FA5}">
                      <a16:colId xmlns:a16="http://schemas.microsoft.com/office/drawing/2014/main" val="3417116878"/>
                    </a:ext>
                  </a:extLst>
                </a:gridCol>
                <a:gridCol w="4271789">
                  <a:extLst>
                    <a:ext uri="{9D8B030D-6E8A-4147-A177-3AD203B41FA5}">
                      <a16:colId xmlns:a16="http://schemas.microsoft.com/office/drawing/2014/main" val="2847844065"/>
                    </a:ext>
                  </a:extLst>
                </a:gridCol>
              </a:tblGrid>
              <a:tr h="24383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Benefit Issuance Records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(Printing and Maintenance Requirements)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Universal Meals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417567"/>
                  </a:ext>
                </a:extLst>
              </a:tr>
              <a:tr h="243915">
                <a:tc>
                  <a:txBody>
                    <a:bodyPr/>
                    <a:lstStyle/>
                    <a:p>
                      <a:r>
                        <a:rPr lang="en-US" sz="1100" dirty="0" err="1"/>
                        <a:t>MiSiS</a:t>
                      </a:r>
                      <a:r>
                        <a:rPr lang="en-US" sz="1100" dirty="0"/>
                        <a:t> Meal Program Roster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Beginning of School – End of School </a:t>
                      </a:r>
                    </a:p>
                    <a:p>
                      <a:r>
                        <a:rPr lang="en-US" sz="1100" dirty="0"/>
                        <a:t>Once a month on the first operating day of the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152774"/>
                  </a:ext>
                </a:extLst>
              </a:tr>
              <a:tr h="303179">
                <a:tc>
                  <a:txBody>
                    <a:bodyPr/>
                    <a:lstStyle/>
                    <a:p>
                      <a:r>
                        <a:rPr lang="en-US" sz="1100" dirty="0"/>
                        <a:t>CMS Customer Roster Report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Once a month on the first operating day of the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0070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60395BB-0968-EEAD-2C99-925002AC1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82974"/>
              </p:ext>
            </p:extLst>
          </p:nvPr>
        </p:nvGraphicFramePr>
        <p:xfrm>
          <a:off x="221970" y="4581822"/>
          <a:ext cx="7328453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081">
                  <a:extLst>
                    <a:ext uri="{9D8B030D-6E8A-4147-A177-3AD203B41FA5}">
                      <a16:colId xmlns:a16="http://schemas.microsoft.com/office/drawing/2014/main" val="3417116878"/>
                    </a:ext>
                  </a:extLst>
                </a:gridCol>
                <a:gridCol w="1303372">
                  <a:extLst>
                    <a:ext uri="{9D8B030D-6E8A-4147-A177-3AD203B41FA5}">
                      <a16:colId xmlns:a16="http://schemas.microsoft.com/office/drawing/2014/main" val="2847844065"/>
                    </a:ext>
                  </a:extLst>
                </a:gridCol>
              </a:tblGrid>
              <a:tr h="2384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Collection Procedures Requirements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Universal Meals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417567"/>
                  </a:ext>
                </a:extLst>
              </a:tr>
              <a:tr h="238477">
                <a:tc>
                  <a:txBody>
                    <a:bodyPr/>
                    <a:lstStyle/>
                    <a:p>
                      <a:r>
                        <a:rPr lang="en-US" sz="1100" b="0" dirty="0"/>
                        <a:t>Meal application required.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094090"/>
                  </a:ext>
                </a:extLst>
              </a:tr>
              <a:tr h="238477">
                <a:tc>
                  <a:txBody>
                    <a:bodyPr/>
                    <a:lstStyle/>
                    <a:p>
                      <a:r>
                        <a:rPr lang="en-US" sz="1100" dirty="0"/>
                        <a:t>Meal benefit issuance documents maintained.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152774"/>
                  </a:ext>
                </a:extLst>
              </a:tr>
              <a:tr h="238477">
                <a:tc>
                  <a:txBody>
                    <a:bodyPr/>
                    <a:lstStyle/>
                    <a:p>
                      <a:r>
                        <a:rPr lang="en-US" sz="1100" dirty="0"/>
                        <a:t>Medium of exchange required at the Point of Service (POS).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00700"/>
                  </a:ext>
                </a:extLst>
              </a:tr>
              <a:tr h="414968">
                <a:tc>
                  <a:txBody>
                    <a:bodyPr/>
                    <a:lstStyle/>
                    <a:p>
                      <a:r>
                        <a:rPr lang="en-US" sz="1100" dirty="0"/>
                        <a:t>If a student selects a non-reimbursable meal; their account will be charged. This also includes a la carte sales items. Account balance letter will be sent home to recover monies.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47575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B74A543-C892-F0AA-5E6F-E792B2579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52417"/>
              </p:ext>
            </p:extLst>
          </p:nvPr>
        </p:nvGraphicFramePr>
        <p:xfrm>
          <a:off x="221968" y="6281476"/>
          <a:ext cx="7328455" cy="8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858">
                  <a:extLst>
                    <a:ext uri="{9D8B030D-6E8A-4147-A177-3AD203B41FA5}">
                      <a16:colId xmlns:a16="http://schemas.microsoft.com/office/drawing/2014/main" val="3417116878"/>
                    </a:ext>
                  </a:extLst>
                </a:gridCol>
                <a:gridCol w="5376597">
                  <a:extLst>
                    <a:ext uri="{9D8B030D-6E8A-4147-A177-3AD203B41FA5}">
                      <a16:colId xmlns:a16="http://schemas.microsoft.com/office/drawing/2014/main" val="2847844065"/>
                    </a:ext>
                  </a:extLst>
                </a:gridCol>
              </a:tblGrid>
              <a:tr h="263878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Accountability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183273"/>
                  </a:ext>
                </a:extLst>
              </a:tr>
              <a:tr h="263878"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Attendance Factor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>
                          <a:solidFill>
                            <a:schemeClr val="tx1"/>
                          </a:solidFill>
                        </a:rPr>
                        <a:t>92.1%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417567"/>
                  </a:ext>
                </a:extLst>
              </a:tr>
              <a:tr h="263878">
                <a:tc>
                  <a:txBody>
                    <a:bodyPr/>
                    <a:lstStyle/>
                    <a:p>
                      <a:r>
                        <a:rPr lang="en-US" sz="1100" b="0" dirty="0"/>
                        <a:t>Edit Check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Only one meal claim per student for each meal service allowed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09409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C7BCAE-79E4-653F-2802-9F7804FE9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79936"/>
              </p:ext>
            </p:extLst>
          </p:nvPr>
        </p:nvGraphicFramePr>
        <p:xfrm>
          <a:off x="221973" y="7304925"/>
          <a:ext cx="7328454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427">
                  <a:extLst>
                    <a:ext uri="{9D8B030D-6E8A-4147-A177-3AD203B41FA5}">
                      <a16:colId xmlns:a16="http://schemas.microsoft.com/office/drawing/2014/main" val="3417116878"/>
                    </a:ext>
                  </a:extLst>
                </a:gridCol>
                <a:gridCol w="3272971">
                  <a:extLst>
                    <a:ext uri="{9D8B030D-6E8A-4147-A177-3AD203B41FA5}">
                      <a16:colId xmlns:a16="http://schemas.microsoft.com/office/drawing/2014/main" val="1164176267"/>
                    </a:ext>
                  </a:extLst>
                </a:gridCol>
                <a:gridCol w="544286">
                  <a:extLst>
                    <a:ext uri="{9D8B030D-6E8A-4147-A177-3AD203B41FA5}">
                      <a16:colId xmlns:a16="http://schemas.microsoft.com/office/drawing/2014/main" val="3105669800"/>
                    </a:ext>
                  </a:extLst>
                </a:gridCol>
                <a:gridCol w="532770">
                  <a:extLst>
                    <a:ext uri="{9D8B030D-6E8A-4147-A177-3AD203B41FA5}">
                      <a16:colId xmlns:a16="http://schemas.microsoft.com/office/drawing/2014/main" val="2847844065"/>
                    </a:ext>
                  </a:extLst>
                </a:gridCol>
              </a:tblGrid>
              <a:tr h="244779">
                <a:tc gridSpan="4"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Site Monitoring's Requirement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439248"/>
                  </a:ext>
                </a:extLst>
              </a:tr>
              <a:tr h="244779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Program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417567"/>
                  </a:ext>
                </a:extLst>
              </a:tr>
              <a:tr h="244779">
                <a:tc>
                  <a:txBody>
                    <a:bodyPr/>
                    <a:lstStyle/>
                    <a:p>
                      <a:r>
                        <a:rPr lang="en-US" sz="1100" b="0" dirty="0"/>
                        <a:t>School Breakfast Program (</a:t>
                      </a:r>
                      <a:r>
                        <a:rPr lang="en-US" sz="1100" b="0" dirty="0" err="1"/>
                        <a:t>Accuclaim</a:t>
                      </a:r>
                      <a:r>
                        <a:rPr lang="en-US" sz="1100" b="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1 time per year in 50% of schools on or before January 31st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094090"/>
                  </a:ext>
                </a:extLst>
              </a:tr>
              <a:tr h="244779">
                <a:tc>
                  <a:txBody>
                    <a:bodyPr/>
                    <a:lstStyle/>
                    <a:p>
                      <a:r>
                        <a:rPr lang="en-US" sz="1100" dirty="0"/>
                        <a:t>National School Lunch Program (</a:t>
                      </a:r>
                      <a:r>
                        <a:rPr lang="en-US" sz="1100" dirty="0" err="1"/>
                        <a:t>Accuclaim</a:t>
                      </a:r>
                      <a:r>
                        <a:rPr lang="en-US" sz="11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 time per year on or before January 31st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152774"/>
                  </a:ext>
                </a:extLst>
              </a:tr>
              <a:tr h="244779">
                <a:tc>
                  <a:txBody>
                    <a:bodyPr/>
                    <a:lstStyle/>
                    <a:p>
                      <a:r>
                        <a:rPr lang="en-US" sz="1100" dirty="0"/>
                        <a:t>Early Education Centers (</a:t>
                      </a:r>
                      <a:r>
                        <a:rPr lang="en-US" sz="1100" dirty="0" err="1"/>
                        <a:t>Accuclaim</a:t>
                      </a:r>
                      <a:r>
                        <a:rPr lang="en-US" sz="11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All EEC are treated as individual school sites and follow same guidelines as above for breakfast and 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00700"/>
                  </a:ext>
                </a:extLst>
              </a:tr>
              <a:tr h="299423">
                <a:tc>
                  <a:txBody>
                    <a:bodyPr/>
                    <a:lstStyle/>
                    <a:p>
                      <a:r>
                        <a:rPr lang="en-US" sz="1100" dirty="0"/>
                        <a:t>Child and Adult Care Food Program At Risk After School Programs Cold Supper/Hot Supper and Snack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 times per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475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19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E02F034B8BF54BAE9AA0D60582A4B6" ma:contentTypeVersion="16" ma:contentTypeDescription="Create a new document." ma:contentTypeScope="" ma:versionID="43b9c81d7a5e3078268c4b9cce89b625">
  <xsd:schema xmlns:xsd="http://www.w3.org/2001/XMLSchema" xmlns:xs="http://www.w3.org/2001/XMLSchema" xmlns:p="http://schemas.microsoft.com/office/2006/metadata/properties" xmlns:ns2="8bf10d84-95c4-446b-a6dc-317de1800774" xmlns:ns3="b523212d-ee6b-416a-b870-f85da76adb72" xmlns:ns4="a038a585-4f1b-4b82-9716-f9d38f63b763" targetNamespace="http://schemas.microsoft.com/office/2006/metadata/properties" ma:root="true" ma:fieldsID="f4eab557a529fdce1d91f0c92e75c8f8" ns2:_="" ns3:_="" ns4:_="">
    <xsd:import namespace="8bf10d84-95c4-446b-a6dc-317de1800774"/>
    <xsd:import namespace="b523212d-ee6b-416a-b870-f85da76adb72"/>
    <xsd:import namespace="a038a585-4f1b-4b82-9716-f9d38f63b7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f10d84-95c4-446b-a6dc-317de18007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22e4ffc-addb-439b-972d-eea4499ade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23212d-ee6b-416a-b870-f85da76adb7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c9a4619-c281-4fc8-b204-49f0b9119d60}" ma:internalName="TaxCatchAll" ma:showField="CatchAllData" ma:web="b523212d-ee6b-416a-b870-f85da76adb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38a585-4f1b-4b82-9716-f9d38f63b763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23212d-ee6b-416a-b870-f85da76adb72" xsi:nil="true"/>
    <lcf76f155ced4ddcb4097134ff3c332f xmlns="8bf10d84-95c4-446b-a6dc-317de180077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07E8C6-BCDF-4E57-8E8E-44C30F69B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f10d84-95c4-446b-a6dc-317de1800774"/>
    <ds:schemaRef ds:uri="b523212d-ee6b-416a-b870-f85da76adb72"/>
    <ds:schemaRef ds:uri="a038a585-4f1b-4b82-9716-f9d38f63b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C7C652-655A-44D5-ABC9-EE41534C27BF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f91e6127-6efb-4e29-8750-0a8ab12413a1"/>
    <ds:schemaRef ds:uri="http://schemas.openxmlformats.org/package/2006/metadata/core-properties"/>
    <ds:schemaRef ds:uri="http://schemas.microsoft.com/office/2006/documentManagement/types"/>
    <ds:schemaRef ds:uri="aa16f144-6dfb-4da3-bba2-b3c70bfe3221"/>
    <ds:schemaRef ds:uri="http://www.w3.org/XML/1998/namespace"/>
    <ds:schemaRef ds:uri="http://purl.org/dc/dcmitype/"/>
    <ds:schemaRef ds:uri="b523212d-ee6b-416a-b870-f85da76adb72"/>
    <ds:schemaRef ds:uri="8bf10d84-95c4-446b-a6dc-317de1800774"/>
  </ds:schemaRefs>
</ds:datastoreItem>
</file>

<file path=customXml/itemProps3.xml><?xml version="1.0" encoding="utf-8"?>
<ds:datastoreItem xmlns:ds="http://schemas.openxmlformats.org/officeDocument/2006/customXml" ds:itemID="{5896605B-D258-4546-8D6F-814765B05F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1394</TotalTime>
  <Words>300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Corral, Alicia</dc:creator>
  <cp:lastModifiedBy>Corral, Alicia</cp:lastModifiedBy>
  <cp:revision>8</cp:revision>
  <cp:lastPrinted>2025-06-17T15:14:23Z</cp:lastPrinted>
  <dcterms:created xsi:type="dcterms:W3CDTF">2025-06-13T21:02:49Z</dcterms:created>
  <dcterms:modified xsi:type="dcterms:W3CDTF">2025-08-04T19:19:03Z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0x0101004EE02F034B8BF54BAE9AA0D60582A4B6</vt:lpwstr>
  </property>
</Properties>
</file>